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502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2563EB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457200"/>
            <a:ext cx="3657600" cy="3657600"/>
          </a:xfrm>
          <a:prstGeom prst="ellipse">
            <a:avLst/>
          </a:prstGeom>
          <a:solidFill>
            <a:srgbClr val="0D9488">
              <a:alpha val="10000"/>
            </a:srgbClr>
          </a:solidFill>
          <a:ln w="12700">
            <a:solidFill>
              <a:srgbClr val="0D9488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914400"/>
            <a:ext cx="2011680" cy="2926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9144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</a:rPr>
              <a:t>LECTURE NOTES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371600"/>
            <a:ext cx="77724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Object-Oriented</a:t>
            </a:r>
            <a:endParaRPr lang="en-US" sz="4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in Python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48640" y="3200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Encapsulation · Class Attributes · Methods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48640" y="3931920"/>
            <a:ext cx="1508760" cy="640080"/>
          </a:xfrm>
          <a:prstGeom prst="rect">
            <a:avLst/>
          </a:prstGeom>
          <a:solidFill>
            <a:srgbClr val="1A2F5A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93192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Encapsulation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157984" y="3931920"/>
            <a:ext cx="1508760" cy="640080"/>
          </a:xfrm>
          <a:prstGeom prst="rect">
            <a:avLst/>
          </a:prstGeom>
          <a:solidFill>
            <a:srgbClr val="1A2F5A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57984" y="393192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Access Modifiers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767328" y="3931920"/>
            <a:ext cx="1508760" cy="640080"/>
          </a:xfrm>
          <a:prstGeom prst="rect">
            <a:avLst/>
          </a:prstGeom>
          <a:solidFill>
            <a:srgbClr val="1A2F5A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67328" y="393192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Class Attributes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376672" y="3931920"/>
            <a:ext cx="1508760" cy="640080"/>
          </a:xfrm>
          <a:prstGeom prst="rect">
            <a:avLst/>
          </a:prstGeom>
          <a:solidFill>
            <a:srgbClr val="1A2F5A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76672" y="393192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Methods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986016" y="3931920"/>
            <a:ext cx="1508760" cy="640080"/>
          </a:xfrm>
          <a:prstGeom prst="rect">
            <a:avLst/>
          </a:prstGeom>
          <a:solidFill>
            <a:srgbClr val="1A2F5A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86016" y="3931920"/>
            <a:ext cx="1508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Practice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Undergraduate Python Course  ·  Prepared by Prof. Python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28600"/>
            <a:ext cx="1645920" cy="2743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Encapsulation?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8503920" cy="960120"/>
          </a:xfrm>
          <a:prstGeom prst="rect">
            <a:avLst/>
          </a:prstGeom>
          <a:solidFill>
            <a:srgbClr val="F0F4FF"/>
          </a:solidFill>
          <a:ln w="12700">
            <a:solidFill>
              <a:srgbClr val="2563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88720"/>
            <a:ext cx="164592" cy="9601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188720"/>
            <a:ext cx="8138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563EB"/>
                </a:solidFill>
              </a:rPr>
              <a:t>Definition: </a:t>
            </a:r>
            <a:r>
              <a:rPr lang="en-US" sz="1300" dirty="0">
                <a:solidFill>
                  <a:srgbClr val="1A2F5A"/>
                </a:solidFill>
              </a:rPr>
              <a:t>Encapsulation is the OOP principle of bundling </a:t>
            </a:r>
            <a:r>
              <a:rPr lang="en-US" sz="1300" b="1" dirty="0">
                <a:solidFill>
                  <a:srgbClr val="1A2F5A"/>
                </a:solidFill>
              </a:rPr>
              <a:t>data (attributes) </a:t>
            </a:r>
            <a:r>
              <a:rPr lang="en-US" sz="1300" dirty="0">
                <a:solidFill>
                  <a:srgbClr val="1A2F5A"/>
                </a:solidFill>
              </a:rPr>
              <a:t>and the </a:t>
            </a:r>
            <a:r>
              <a:rPr lang="en-US" sz="1300" b="1" dirty="0">
                <a:solidFill>
                  <a:srgbClr val="1A2F5A"/>
                </a:solidFill>
              </a:rPr>
              <a:t>methods </a:t>
            </a:r>
            <a:r>
              <a:rPr lang="en-US" sz="1300" dirty="0">
                <a:solidFill>
                  <a:srgbClr val="1A2F5A"/>
                </a:solidFill>
              </a:rPr>
              <a:t>that operate on that data into a single unit — a </a:t>
            </a:r>
            <a:r>
              <a:rPr lang="en-US" sz="1300" b="1" dirty="0">
                <a:solidFill>
                  <a:srgbClr val="1A2F5A"/>
                </a:solidFill>
              </a:rPr>
              <a:t>class</a:t>
            </a:r>
            <a:r>
              <a:rPr lang="en-US" sz="1300" dirty="0">
                <a:solidFill>
                  <a:srgbClr val="1A2F5A"/>
                </a:solidFill>
              </a:rPr>
              <a:t>. It also controls access to the internal state of an object from the outside world.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4114800" cy="109728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331720"/>
            <a:ext cx="128016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42316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F5A"/>
                </a:solidFill>
              </a:rPr>
              <a:t>🛡️  Data Protection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" y="277063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Prevents unauthorised access and modification of internal state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2331720"/>
            <a:ext cx="4114800" cy="109728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663440" y="2331720"/>
            <a:ext cx="128016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92040" y="242316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F5A"/>
                </a:solidFill>
              </a:rPr>
              <a:t>🔧  Maintainability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92040" y="277063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Internal implementation can change without breaking external code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566160"/>
            <a:ext cx="4114800" cy="109728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566160"/>
            <a:ext cx="128016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6576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F5A"/>
                </a:solidFill>
              </a:rPr>
              <a:t>📦  Modularity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94360" y="400507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Groups related data and behaviour together in one unit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3566160"/>
            <a:ext cx="4114800" cy="109728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3566160"/>
            <a:ext cx="128016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36576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F5A"/>
                </a:solidFill>
              </a:rPr>
              <a:t>🎯  Abstraction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92040" y="4005072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Hides complexity; users only need to know the interface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Encapsulation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28600"/>
            <a:ext cx="1645920" cy="2743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Hiding &amp; Real-World Analogy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11887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9488"/>
                </a:solidFill>
              </a:rPr>
              <a:t>Data Hiding Concept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57276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▸  </a:t>
            </a:r>
            <a:r>
              <a:rPr lang="en-US" sz="1200" dirty="0">
                <a:solidFill>
                  <a:srgbClr val="1A2F5A"/>
                </a:solidFill>
              </a:rPr>
              <a:t>Internal variables are hidden from direct outside access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198424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▸  </a:t>
            </a:r>
            <a:r>
              <a:rPr lang="en-US" sz="1200" dirty="0">
                <a:solidFill>
                  <a:srgbClr val="1A2F5A"/>
                </a:solidFill>
              </a:rPr>
              <a:t>Access is granted only through controlled methods (getters/setters)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39572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▸  </a:t>
            </a:r>
            <a:r>
              <a:rPr lang="en-US" sz="1200" dirty="0">
                <a:solidFill>
                  <a:srgbClr val="1A2F5A"/>
                </a:solidFill>
              </a:rPr>
              <a:t>Python uses naming conventions to signal access levels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80720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▸  </a:t>
            </a:r>
            <a:r>
              <a:rPr lang="en-US" sz="1200" dirty="0">
                <a:solidFill>
                  <a:srgbClr val="1A2F5A"/>
                </a:solidFill>
              </a:rPr>
              <a:t>This prevents accidental corruption of object state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46320" y="1097280"/>
            <a:ext cx="3931920" cy="37033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937760" y="11887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🏧  ATM Machine Analogy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029200" y="1664208"/>
            <a:ext cx="3566160" cy="2743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0" y="166420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Internals (Hidden)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120640" y="19842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• Cash compartment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120640" y="229514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• Bank database link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120640" y="260604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• Security algorithms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29200" y="3081528"/>
            <a:ext cx="3566160" cy="2743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0" y="308152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Interface (Public)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20640" y="340156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• Card slot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120640" y="3712464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• PIN keypad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120640" y="40233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• Cash dispenser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37760" y="438912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4A3B8"/>
                </a:solidFill>
              </a:rPr>
              <a:t>Users interact ONLY through the public interface —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94A3B8"/>
                </a:solidFill>
              </a:rPr>
              <a:t>never touching the hidden internals.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Encapsulation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Modifiers in Python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</a:rPr>
              <a:t>Python uses naming conventions — not strict keywords — to indicate access levels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2743200" cy="5029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3716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</a:rPr>
              <a:t>🌍  PUBLIC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892808"/>
            <a:ext cx="2743200" cy="3200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8928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Syntax: name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228600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No underscore prefix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59689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Accessible from anywhere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90779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Default in Python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21868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Example: self.name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611880"/>
            <a:ext cx="2743200" cy="1188720"/>
          </a:xfrm>
          <a:prstGeom prst="rect">
            <a:avLst/>
          </a:prstGeom>
          <a:solidFill>
            <a:srgbClr val="1E293B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657600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Dog: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__init__(self):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self.name = 'Rex'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 = Dog()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print(d.name)  # ✅ OK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264408" y="1371600"/>
            <a:ext cx="2743200" cy="5029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64408" y="13716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</a:rPr>
              <a:t>🔒  PROTECTED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264408" y="1892808"/>
            <a:ext cx="2743200" cy="3200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64408" y="18928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Syntax: _name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55848" y="228600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Single underscore prefix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55848" y="259689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Convention only — still accessible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355848" y="290779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Signals: 'internal use'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55848" y="321868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C3AED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Example: self._speed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64408" y="3611880"/>
            <a:ext cx="2743200" cy="1188720"/>
          </a:xfrm>
          <a:prstGeom prst="rect">
            <a:avLst/>
          </a:prstGeom>
          <a:solidFill>
            <a:srgbClr val="1E293B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55848" y="3657600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Dog: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__init__(self):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self._speed = 30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 = Dog()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print(d._speed)  # ⚠️ Works but avoid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163056" y="1371600"/>
            <a:ext cx="2743200" cy="5029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63056" y="13716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</a:rPr>
              <a:t>🔐  PRIVATE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6163056" y="1892808"/>
            <a:ext cx="2743200" cy="3200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63056" y="18928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Syntax: __name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54496" y="228600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Double underscore prefix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254496" y="2596896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Name-mangled by Python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254496" y="2907792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Cannot be accessed directly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254496" y="321868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A580C"/>
                </a:solidFill>
              </a:rPr>
              <a:t>• </a:t>
            </a:r>
            <a:r>
              <a:rPr lang="en-US" sz="1100" dirty="0">
                <a:solidFill>
                  <a:srgbClr val="1A2F5A"/>
                </a:solidFill>
              </a:rPr>
              <a:t>Example: self.__password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163056" y="3611880"/>
            <a:ext cx="2743200" cy="1188720"/>
          </a:xfrm>
          <a:prstGeom prst="rect">
            <a:avLst/>
          </a:prstGeom>
          <a:solidFill>
            <a:srgbClr val="1E293B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54496" y="3657600"/>
            <a:ext cx="2606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Dog: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__init__(self):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self.__id = 99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 = Dog()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d.__id  ❌ AttributeError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Access Modifiers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Attributes vs Instance Attributes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420624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15568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50" dirty="0">
                <a:solidFill>
                  <a:srgbClr val="FFFFFF"/>
                </a:solidFill>
              </a:rPr>
              <a:t>Class Attributes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517904"/>
            <a:ext cx="4206240" cy="475488"/>
          </a:xfrm>
          <a:prstGeom prst="rect">
            <a:avLst/>
          </a:prstGeom>
          <a:solidFill>
            <a:srgbClr val="F0F4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75488" y="1517904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</a:rPr>
              <a:t>Shared across ALL instances. Defined directly inside the class body.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208483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Belong to the class, not any one object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2432304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Shared and equal for every instance by default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779776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Accessed via ClassName.attr or self.attr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127248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9488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Good for constants or shared counters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511296"/>
            <a:ext cx="4206240" cy="1280160"/>
          </a:xfrm>
          <a:prstGeom prst="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547872"/>
            <a:ext cx="40233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Dog: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species = "Canis lupus"  # class attr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d1 = Dog()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d2 = Dog()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print(Dog.species)   # Canis lupus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print(d1.species)    # Canis lupus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00600" y="1115568"/>
            <a:ext cx="4206240" cy="38404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00600" y="1115568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50" dirty="0">
                <a:solidFill>
                  <a:srgbClr val="FFFFFF"/>
                </a:solidFill>
              </a:rPr>
              <a:t>Instance Attributes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800600" y="1517904"/>
            <a:ext cx="4206240" cy="475488"/>
          </a:xfrm>
          <a:prstGeom prst="rect">
            <a:avLst/>
          </a:prstGeom>
          <a:solidFill>
            <a:srgbClr val="F0F4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10328" y="1517904"/>
            <a:ext cx="4023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</a:rPr>
              <a:t>Unique to EACH instance. Defined inside __init__ using self.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2084832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Belong to a specific object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2432304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Each instance has its own copy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92040" y="2779776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Defined with self.attr = value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92040" y="3127248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</a:rPr>
              <a:t>▸  </a:t>
            </a:r>
            <a:r>
              <a:rPr lang="en-US" sz="1100" dirty="0">
                <a:solidFill>
                  <a:srgbClr val="1A2F5A"/>
                </a:solidFill>
              </a:rPr>
              <a:t>Most attributes you create are instance attrs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00600" y="3511296"/>
            <a:ext cx="4206240" cy="1280160"/>
          </a:xfrm>
          <a:prstGeom prst="rect">
            <a:avLst/>
          </a:prstGeom>
          <a:solidFill>
            <a:srgbClr val="1E293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92040" y="3547872"/>
            <a:ext cx="40233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Dog: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__init__(self, name):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self.name = name  # instance attr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d1 = Dog("Rex")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d2 = Dog("Buddy")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print(d1.name)  # Rex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print(d2.name)  # Buddy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29768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A580C"/>
                </a:solidFill>
              </a:rPr>
              <a:t>VS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Class Attributes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04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in Python Classes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8503920" cy="117043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15568"/>
            <a:ext cx="164592" cy="117043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1887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563EB"/>
                </a:solidFill>
              </a:rPr>
              <a:t>👤  Instance Method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1554480"/>
            <a:ext cx="1463040" cy="219456"/>
          </a:xfrm>
          <a:prstGeom prst="rect">
            <a:avLst/>
          </a:prstGeom>
          <a:solidFill>
            <a:srgbClr val="2563EB">
              <a:alpha val="15000"/>
            </a:srgbClr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155448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2563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(no decorator)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194560" y="1554480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1st param: self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40080" y="182880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Operates on a specific instance. Has access to instance attributes and other methods via self. Most common type.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46320" y="1170432"/>
            <a:ext cx="3840480" cy="1051560"/>
          </a:xfrm>
          <a:prstGeom prst="rect">
            <a:avLst/>
          </a:prstGeom>
          <a:solidFill>
            <a:srgbClr val="1E293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37760" y="1207008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greet(self):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f'Hello, {self.name}'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395728"/>
            <a:ext cx="8503920" cy="117043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395728"/>
            <a:ext cx="164592" cy="11704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4688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</a:rPr>
              <a:t>🏷️  Class Method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40080" y="2834640"/>
            <a:ext cx="1463040" cy="219456"/>
          </a:xfrm>
          <a:prstGeom prst="rect">
            <a:avLst/>
          </a:prstGeom>
          <a:solidFill>
            <a:srgbClr val="0D9488">
              <a:alpha val="15000"/>
            </a:srgbClr>
          </a:solidFill>
          <a:ln w="635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283464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D94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@classmethod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194560" y="2834640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1st param: cls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" y="310896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Operates on the class itself, not any specific instance. Receives the class as the first argument (cls). Often used as alternative constructors.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846320" y="2450592"/>
            <a:ext cx="3840480" cy="1051560"/>
          </a:xfrm>
          <a:prstGeom prst="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2487168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@classmethod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from_string(cls, s):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cls(s)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675888"/>
            <a:ext cx="8503920" cy="1170432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3675888"/>
            <a:ext cx="164592" cy="117043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080" y="37490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A580C"/>
                </a:solidFill>
              </a:rPr>
              <a:t>⚡  Static Method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40080" y="4114800"/>
            <a:ext cx="1463040" cy="219456"/>
          </a:xfrm>
          <a:prstGeom prst="rect">
            <a:avLst/>
          </a:prstGeom>
          <a:solidFill>
            <a:srgbClr val="EA580C">
              <a:alpha val="15000"/>
            </a:srgbClr>
          </a:solidFill>
          <a:ln w="6350">
            <a:solidFill>
              <a:srgbClr val="EA580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411480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EA580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@staticmethod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194560" y="4114800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1st param: —  (none)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0080" y="43891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Neither instance nor class is passed. Behaves like a regular function but lives inside the class for organisational purposes.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846320" y="3730752"/>
            <a:ext cx="3840480" cy="1051560"/>
          </a:xfrm>
          <a:prstGeom prst="rect">
            <a:avLst/>
          </a:prstGeom>
          <a:solidFill>
            <a:srgbClr val="1E293B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3767328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@staticmethod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validate_age(age):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age &gt; 0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Methods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05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Example: BankAccount Class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</a:rPr>
              <a:t>Demonstrates encapsulation, class attributes, and all three method types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5394960" cy="3474720"/>
          </a:xfrm>
          <a:prstGeom prst="rect">
            <a:avLst/>
          </a:prstGeom>
          <a:solidFill>
            <a:srgbClr val="1E293B"/>
          </a:solidFill>
          <a:ln w="1905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417320"/>
            <a:ext cx="512064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BankAccount: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bank_name = "Python National Bank"  # class attr</a:t>
            </a:r>
            <a:endParaRPr lang="en-US" sz="650" dirty="0"/>
          </a:p>
          <a:p>
            <a:pPr marL="0" indent="0">
              <a:buNone/>
            </a:pP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__init__(self, owner, balance=0):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self.owner = owner            # public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self._account_no = "AC1234"  # protected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self.__balance = balance      # private</a:t>
            </a:r>
            <a:endParaRPr lang="en-US" sz="650" dirty="0"/>
          </a:p>
          <a:p>
            <a:pPr marL="0" indent="0">
              <a:buNone/>
            </a:pP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Instance method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deposit(self, amount):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if amount &gt; 0: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self.__balance += amount</a:t>
            </a:r>
            <a:endParaRPr lang="en-US" sz="650" dirty="0"/>
          </a:p>
          <a:p>
            <a:pPr marL="0" indent="0">
              <a:buNone/>
            </a:pP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Instance method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get_balance(self):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self.__balance</a:t>
            </a:r>
            <a:endParaRPr lang="en-US" sz="650" dirty="0"/>
          </a:p>
          <a:p>
            <a:pPr marL="0" indent="0">
              <a:buNone/>
            </a:pP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Class method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@classmethod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get_bank_name(cls):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cls.bank_name</a:t>
            </a:r>
            <a:endParaRPr lang="en-US" sz="650" dirty="0"/>
          </a:p>
          <a:p>
            <a:pPr marL="0" indent="0">
              <a:buNone/>
            </a:pP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Static method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@staticmethod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is_valid_amount(amount):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amount &gt; 0</a:t>
            </a:r>
            <a:endParaRPr lang="en-US" sz="650" dirty="0"/>
          </a:p>
          <a:p>
            <a:pPr marL="0" indent="0">
              <a:buNone/>
            </a:pP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 = BankAccount("Alice", 500)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acc.deposit(200)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print(acc.get_balance())         # 700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print(BankAccount.get_bank_name())  # Python National Bank</a:t>
            </a:r>
            <a:endParaRPr lang="en-US" sz="650" dirty="0"/>
          </a:p>
          <a:p>
            <a:pPr marL="0" indent="0">
              <a:buNone/>
            </a:pPr>
            <a:r>
              <a:rPr lang="en-US" sz="6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print(BankAccount.is_valid_amount(100))  # True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5943600" y="1417320"/>
            <a:ext cx="914400" cy="2560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0" y="141732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class attr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903720" y="14173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Shared by all accounts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943600" y="2103120"/>
            <a:ext cx="914400" cy="25603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0" y="210312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public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903720" y="21031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Anyone can access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943600" y="2414016"/>
            <a:ext cx="914400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2414016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protected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903720" y="2414016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Convention: internal use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943600" y="2724912"/>
            <a:ext cx="914400" cy="25603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0" y="272491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private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903720" y="272491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Name-mangled by Python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943600" y="3154680"/>
            <a:ext cx="914400" cy="25603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15468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instance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903720" y="31546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Acts on this object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0" y="3749040"/>
            <a:ext cx="914400" cy="2560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0" y="374904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class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903720" y="37490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Acts on the class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943600" y="4160520"/>
            <a:ext cx="914400" cy="25603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0" y="4160520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</a:rPr>
              <a:t>static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903720" y="416052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Utility — no self/cls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Full Example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FFFFFF"/>
                </a:solidFill>
              </a:rPr>
              <a:t>SECTION 06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115568"/>
            <a:ext cx="2743200" cy="365760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170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A3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960120" y="1261872"/>
            <a:ext cx="1097280" cy="20116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26187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</a:rPr>
              <a:t>EASY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57200" y="171907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F5A"/>
                </a:solidFill>
              </a:rPr>
              <a:t>Student Class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2084832"/>
            <a:ext cx="2560320" cy="2743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176272"/>
            <a:ext cx="25603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Create a Student class with: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Public: name, grade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Protected: _roll_number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Private: __marks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Getter method for marks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Static method to check pass/fail (marks &gt;= 40)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64408" y="1115568"/>
            <a:ext cx="2743200" cy="365760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55848" y="1170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563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3858768" y="1261872"/>
            <a:ext cx="1097280" cy="20116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58768" y="126187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</a:rPr>
              <a:t>MEDIUM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355848" y="171907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F5A"/>
                </a:solidFill>
              </a:rPr>
              <a:t>Car Fleet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355848" y="2084832"/>
            <a:ext cx="2560320" cy="2743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55848" y="2176272"/>
            <a:ext cx="25603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Create a Car class with: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Class attr: total_cars (counter)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Instance attrs: brand, __speed (private)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@classmethod: get_fleet_count()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Instance method: accelerate(amount)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@staticmethod: is_valid_speed(speed)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163056" y="1115568"/>
            <a:ext cx="2743200" cy="3657600"/>
          </a:xfrm>
          <a:prstGeom prst="rect">
            <a:avLst/>
          </a:prstGeom>
          <a:solidFill>
            <a:srgbClr val="F0F4FF"/>
          </a:solidFill>
          <a:ln w="6350">
            <a:solidFill>
              <a:srgbClr val="D1D5D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254496" y="1170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A580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6757416" y="1261872"/>
            <a:ext cx="1097280" cy="20116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57416" y="126187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</a:rPr>
              <a:t>CHALLENGE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254496" y="171907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F5A"/>
                </a:solidFill>
              </a:rPr>
              <a:t>Library System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254496" y="2084832"/>
            <a:ext cx="2560320" cy="2743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54496" y="2176272"/>
            <a:ext cx="25603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Create Book and Library classes: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Book: title (public), __isbn (private)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Library: class attr library_name,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  instance attr __catalogue (list)</a:t>
            </a:r>
            <a:endParaRPr lang="en-US" sz="105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A2F5A"/>
                </a:solidFill>
              </a:rPr>
              <a:t>• Methods: add_book(), find_book(), @staticmethod format_title()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2F5A"/>
          </a:solidFill>
          <a:ln w="12700">
            <a:solidFill>
              <a:srgbClr val="1A2F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CA3AF"/>
                </a:solidFill>
              </a:rPr>
              <a:t>Python OOP · Practice Exercises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4572000" cy="4572000"/>
          </a:xfrm>
          <a:prstGeom prst="ellipse">
            <a:avLst/>
          </a:prstGeom>
          <a:solidFill>
            <a:srgbClr val="2563EB">
              <a:alpha val="8000"/>
            </a:srgbClr>
          </a:solidFill>
          <a:ln w="12700">
            <a:solidFill>
              <a:srgbClr val="2563EB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4A3B8"/>
                </a:solidFill>
              </a:rPr>
              <a:t>Everything you need to remember from today's lecture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4160520" cy="1097280"/>
          </a:xfrm>
          <a:prstGeom prst="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28016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9488"/>
                </a:solidFill>
              </a:rPr>
              <a:t>🔒  Encapsulation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62763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Bundle data + methods in a class and control access to protect object state.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4160520" cy="1097280"/>
          </a:xfrm>
          <a:prstGeom prst="rect">
            <a:avLst/>
          </a:prstGeom>
          <a:solidFill>
            <a:srgbClr val="1E293B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128016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6A34A"/>
                </a:solidFill>
              </a:rPr>
              <a:t>🌍  Public (name)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92040" y="162763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No prefix — accessible from anywhere. Default for most attributes.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423160"/>
            <a:ext cx="4160520" cy="1097280"/>
          </a:xfrm>
          <a:prstGeom prst="rect">
            <a:avLst/>
          </a:prstGeom>
          <a:solidFill>
            <a:srgbClr val="1E293B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514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C3AED"/>
                </a:solidFill>
              </a:rPr>
              <a:t>🔒  Protected (_name)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286207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Single underscore — convention signals internal use only.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2423160"/>
            <a:ext cx="4160520" cy="1097280"/>
          </a:xfrm>
          <a:prstGeom prst="rect">
            <a:avLst/>
          </a:prstGeom>
          <a:solidFill>
            <a:srgbClr val="1E293B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2514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A580C"/>
                </a:solidFill>
              </a:rPr>
              <a:t>🔐  Private (__name)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92040" y="286207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Double underscore — name-mangled; not directly accessible outside class.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657600"/>
            <a:ext cx="4160520" cy="1097280"/>
          </a:xfrm>
          <a:prstGeom prst="rect">
            <a:avLst/>
          </a:prstGeom>
          <a:solidFill>
            <a:srgbClr val="1E293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7490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563EB"/>
                </a:solidFill>
              </a:rPr>
              <a:t>🏷️  Class Attributes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409651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Shared across all instances; defined at class level outside __init__.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3657600"/>
            <a:ext cx="4160520" cy="1097280"/>
          </a:xfrm>
          <a:prstGeom prst="rect">
            <a:avLst/>
          </a:prstGeom>
          <a:solidFill>
            <a:srgbClr val="1E293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37490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9E0B"/>
                </a:solidFill>
              </a:rPr>
              <a:t>⚡  Three Method Types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92040" y="409651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Instance (self), Class (@classmethod, cls), Static (@staticmethod, no special param).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</a:rPr>
              <a:t>Thank you! Questions welcome 🐍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1317</Words>
  <Application>Microsoft Office PowerPoint</Application>
  <PresentationFormat>On-screen Show (16:9)</PresentationFormat>
  <Paragraphs>238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OOP: Encapsulation, Class Attributes &amp; Methods</dc:title>
  <dc:subject>PptxGenJS Presentation</dc:subject>
  <dc:creator>PptxGenJS</dc:creator>
  <cp:lastModifiedBy>bhaskar dhuri</cp:lastModifiedBy>
  <cp:revision>2</cp:revision>
  <dcterms:created xsi:type="dcterms:W3CDTF">2026-03-13T16:25:44Z</dcterms:created>
  <dcterms:modified xsi:type="dcterms:W3CDTF">2026-03-16T06:33:07Z</dcterms:modified>
</cp:coreProperties>
</file>